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210 Gulim 050"/>
      <p:regular r:id="rId36"/>
    </p:embeddedFont>
    <p:embeddedFont>
      <p:font typeface="210 Gulim 030"/>
      <p:regular r:id="rId37"/>
    </p:embeddedFont>
    <p:embeddedFont>
      <p:font typeface="210 Gulim 070"/>
      <p:regular r:id="rId38"/>
    </p:embeddedFont>
    <p:embeddedFont>
      <p:font typeface="210 Gulim 09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1.fntdata" Type="http://schemas.openxmlformats.org/officeDocument/2006/relationships/font"/><Relationship Id="rId37" Target="fonts/font2.fntdata" Type="http://schemas.openxmlformats.org/officeDocument/2006/relationships/font"/><Relationship Id="rId38" Target="fonts/font3.fntdata" Type="http://schemas.openxmlformats.org/officeDocument/2006/relationships/font"/><Relationship Id="rId39" Target="fonts/font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0.png" Type="http://schemas.openxmlformats.org/officeDocument/2006/relationships/image"/><Relationship Id="rId8" Target="../media/image18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15" Target="../media/image70.png" Type="http://schemas.openxmlformats.org/officeDocument/2006/relationships/image"/><Relationship Id="rId16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62.png" Type="http://schemas.openxmlformats.org/officeDocument/2006/relationships/image"/><Relationship Id="rId4" Target="../media/image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4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png" Type="http://schemas.openxmlformats.org/officeDocument/2006/relationships/image"/><Relationship Id="rId12" Target="../media/image82.png" Type="http://schemas.openxmlformats.org/officeDocument/2006/relationships/image"/><Relationship Id="rId13" Target="../media/image83.png" Type="http://schemas.openxmlformats.org/officeDocument/2006/relationships/image"/><Relationship Id="rId14" Target="../media/image8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13" Target="../media/image69.png" Type="http://schemas.openxmlformats.org/officeDocument/2006/relationships/image"/><Relationship Id="rId14" Target="../media/image70.png" Type="http://schemas.openxmlformats.org/officeDocument/2006/relationships/image"/><Relationship Id="rId15" Target="../media/image62.png" Type="http://schemas.openxmlformats.org/officeDocument/2006/relationships/image"/><Relationship Id="rId16" Target="../media/image85.png" Type="http://schemas.openxmlformats.org/officeDocument/2006/relationships/image"/><Relationship Id="rId17" Target="../media/image8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4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87.png" Type="http://schemas.openxmlformats.org/officeDocument/2006/relationships/image"/><Relationship Id="rId8" Target="../media/image88.pn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0.png" Type="http://schemas.openxmlformats.org/officeDocument/2006/relationships/image"/><Relationship Id="rId5" Target="../media/image4.png" Type="http://schemas.openxmlformats.org/officeDocument/2006/relationships/image"/><Relationship Id="rId6" Target="../media/image9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youtube.com/watch?v=zqSJG39HQoM" TargetMode="External" Type="http://schemas.openxmlformats.org/officeDocument/2006/relationships/hyperlink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0.png" Type="http://schemas.openxmlformats.org/officeDocument/2006/relationships/image"/><Relationship Id="rId8" Target="../media/image18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0" y="1701800"/>
            <a:ext cx="6134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인공지능</a:t>
            </a: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기초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7800" y="2908300"/>
            <a:ext cx="116713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4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일차</a:t>
            </a:r>
          </a:p>
          <a:p>
            <a:pPr algn="l" lvl="0">
              <a:lnSpc>
                <a:spcPct val="107899"/>
              </a:lnSpc>
            </a:pP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용문고등학교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하계교육봉사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8280400"/>
            <a:ext cx="11811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35200" y="8356600"/>
            <a:ext cx="1003300" cy="1003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87500" y="5346700"/>
            <a:ext cx="5105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2025 KOSS 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07300"/>
            <a:ext cx="14097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프롬프트의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종류에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대해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자세히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알아보자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! / Zero-shot vs Few-shot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500" y="3530600"/>
            <a:ext cx="151003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프롬프트의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종류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3766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프롬프트의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종류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- zero-shot vs. few-shot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2500" y="2743200"/>
            <a:ext cx="5854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 Zero-shot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8382000" y="4203700"/>
            <a:ext cx="1524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17700" y="3848100"/>
            <a:ext cx="6477000" cy="736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222500" y="4013200"/>
            <a:ext cx="5842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예시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없이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직접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명령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06000" y="3848100"/>
            <a:ext cx="6477000" cy="736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23500" y="4025900"/>
            <a:ext cx="5842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1~5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정도의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예시를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제공해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의도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유도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382000" y="5181600"/>
            <a:ext cx="15240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17700" y="4838700"/>
            <a:ext cx="6477000" cy="736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222500" y="5003800"/>
            <a:ext cx="5842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간단한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작업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테스트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06000" y="4838700"/>
            <a:ext cx="6477000" cy="736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223500" y="5003800"/>
            <a:ext cx="5842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형식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논리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흐름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유도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382000" y="6172200"/>
            <a:ext cx="15240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17700" y="5816600"/>
            <a:ext cx="6477000" cy="736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400300" y="5842000"/>
            <a:ext cx="5511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짧고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빠르며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구현이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쉬우나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모호성과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불가능성이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있음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06000" y="5816600"/>
            <a:ext cx="6477000" cy="736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414000" y="5829300"/>
            <a:ext cx="5486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유연하고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정확도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향상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가능하나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토큰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소요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설계가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필요함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10800" y="2743200"/>
            <a:ext cx="5854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Few-shot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55800" y="2616200"/>
            <a:ext cx="14389100" cy="673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17700" y="7061200"/>
            <a:ext cx="6477000" cy="2298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85300" y="7061200"/>
            <a:ext cx="7493000" cy="2260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6223000" y="2755900"/>
            <a:ext cx="5842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VS.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08200" y="7607300"/>
            <a:ext cx="14097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COT , TOT, SOT /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역순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프롬프팅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기법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(output2prompt / logit2prompt) /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화이트박스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블랙박스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500" y="3530600"/>
            <a:ext cx="151003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프롬프팅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기법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97700" y="3606800"/>
            <a:ext cx="1143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97700" y="5816600"/>
            <a:ext cx="1143000" cy="17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97700" y="8051800"/>
            <a:ext cx="1143000" cy="177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프롬프팅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기법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- COT / TOT / SOT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42300" y="2895600"/>
            <a:ext cx="8636000" cy="177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572500" y="3175000"/>
            <a:ext cx="77724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생각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과정을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보여줘서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정답률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↑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복잡한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문제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해결에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유리해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수학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문제나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논리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퍼즐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등의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단계적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추론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작업에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적합</a:t>
            </a:r>
          </a:p>
          <a:p>
            <a:pPr algn="l" lvl="0">
              <a:lnSpc>
                <a:spcPct val="13695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응답이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길어지고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틀린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논리가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나올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수도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있음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56600" y="2324100"/>
            <a:ext cx="3162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*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적합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작업과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장단점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56600" y="5016500"/>
            <a:ext cx="8636000" cy="1790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572500" y="5321300"/>
            <a:ext cx="7772400" cy="161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다양한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아이디어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생성이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가능하고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비판적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사고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유도할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있어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창의적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글쓰기나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계획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수립과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전략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게임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등의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작업에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적합</a:t>
            </a:r>
          </a:p>
          <a:p>
            <a:pPr algn="l" lvl="0">
              <a:lnSpc>
                <a:spcPct val="13695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구현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복잡도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높고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오래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걸림</a:t>
            </a:r>
          </a:p>
          <a:p>
            <a:pPr algn="l" lvl="0">
              <a:lnSpc>
                <a:spcPct val="13695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56600" y="7239000"/>
            <a:ext cx="8636000" cy="1778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572500" y="7747000"/>
            <a:ext cx="7962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구조가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일반적이라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글쓰기나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에세이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작성에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용이함</a:t>
            </a:r>
          </a:p>
          <a:p>
            <a:pPr algn="l" lvl="0">
              <a:lnSpc>
                <a:spcPct val="13695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초기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구조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설계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실패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오류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확산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가능성이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있음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5400" y="2794000"/>
            <a:ext cx="5461000" cy="1778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651000" y="3746500"/>
            <a:ext cx="474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생각의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흐름을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단계적으로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쓰게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1000" y="3073400"/>
            <a:ext cx="4559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CoT (Chain of Thought)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5016500"/>
            <a:ext cx="5461000" cy="1790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651000" y="5969000"/>
            <a:ext cx="474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생각을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나무처럼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갈래로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확장함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51000" y="5295900"/>
            <a:ext cx="4559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ToT (Tree of Thought)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5400" y="7239000"/>
            <a:ext cx="5461000" cy="1778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651000" y="7962900"/>
            <a:ext cx="47498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문제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해결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중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떠오르는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생각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중간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계산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오류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자유로운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메모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형태로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기록하며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추론해나가는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51000" y="7518400"/>
            <a:ext cx="4559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SoT (Scratchpad-of-Thought)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프롬프팅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기법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-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역순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프롬프팅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52500" y="3911600"/>
            <a:ext cx="155956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일반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프롬프팅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기법과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다르게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AI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출력한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결과를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보고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, 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"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이런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결과를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만들기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위해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어떤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프롬프트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(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질문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지시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)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넣었을까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?"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추정하는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방식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9600" y="2438400"/>
            <a:ext cx="4889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70"/>
              </a:rPr>
              <a:t>역순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70"/>
              </a:rPr>
              <a:t>프롬프팅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70"/>
              </a:rPr>
              <a:t>기법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52500" y="7620000"/>
            <a:ext cx="1559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대표적인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역순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프롬프팅으로는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output2prompt / logit2prompt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있음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500" y="5740400"/>
            <a:ext cx="151765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원하는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출력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결과를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얻기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위해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어떤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입력이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필요한지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학습할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때나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ai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어떤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사고과정으로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응답했는지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분석할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때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역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순프롬프팅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기법이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이용됨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 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363200" y="4165600"/>
            <a:ext cx="28067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역순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프롬프팅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6200" y="2425700"/>
            <a:ext cx="10045700" cy="3149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743200" y="3721100"/>
            <a:ext cx="80518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출력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결과를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보고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프롬프트를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추정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답변을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얻으려면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질문이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필요했을까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?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적은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학습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데어터로도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높은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성능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전이성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매우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높음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43200" y="3124200"/>
            <a:ext cx="7620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output2prompt(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직관적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언어중심방식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6700" y="2679700"/>
            <a:ext cx="6731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363200" y="7594600"/>
            <a:ext cx="28067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53900" y="2730500"/>
            <a:ext cx="4864100" cy="2857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217400" y="6197600"/>
            <a:ext cx="4864100" cy="2857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53900" y="2768600"/>
            <a:ext cx="4864100" cy="28067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6200" y="5867400"/>
            <a:ext cx="10045700" cy="3149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743200" y="7175500"/>
            <a:ext cx="80518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출력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단계인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로짓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값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툭정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던어의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확률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분석해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프롬프트를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역산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단어가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선택되게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하려면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입력이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logit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만들었을까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?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많은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logit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샘플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필요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전이성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낮음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43200" y="6565900"/>
            <a:ext cx="7708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logit2prompt(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수학적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모델중심방식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36700" y="6108700"/>
            <a:ext cx="6731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블랙박스와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화이트박스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08100" y="2603500"/>
            <a:ext cx="15595600" cy="646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블랙박스</a:t>
            </a:r>
          </a:p>
          <a:p>
            <a:pPr algn="l" lvl="0">
              <a:lnSpc>
                <a:spcPct val="1494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모델의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내부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구조나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작동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방식은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모른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채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입력과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출력만으로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접근하는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방식</a:t>
            </a:r>
          </a:p>
          <a:p>
            <a:pPr algn="l" lvl="0">
              <a:lnSpc>
                <a:spcPct val="1494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/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화이트박스</a:t>
            </a:r>
          </a:p>
          <a:p>
            <a:pPr algn="l" lvl="0">
              <a:lnSpc>
                <a:spcPct val="1494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모델의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내부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정보에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접근하여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분석하거나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조작하는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방식</a:t>
            </a:r>
          </a:p>
          <a:p>
            <a:pPr algn="l" lvl="0">
              <a:lnSpc>
                <a:spcPct val="1494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output2prompt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방식은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블랙박스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방식으로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모델의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내부를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알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필요가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없고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결과만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보고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가능성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입력을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유추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logit2prompt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방식은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화이트박스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방식으로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logit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직접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접근해야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하므로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모델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내부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정보가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필요하고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보통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미분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가능한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프롬프트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임베딩을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활용해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확률을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70"/>
              </a:rPr>
              <a:t>최적화함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210 Gulim 070"/>
              </a:rPr>
              <a:t/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07300"/>
            <a:ext cx="14097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인공지능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활용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기술과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사례들을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살펴보자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500" y="3530600"/>
            <a:ext cx="151003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인공지능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활용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77900"/>
            <a:ext cx="84963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인공지능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활용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67900" y="2768600"/>
            <a:ext cx="7416800" cy="2857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61600" y="3810000"/>
            <a:ext cx="65278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이미지나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영상을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인식하고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분석하는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기술</a:t>
            </a:r>
          </a:p>
          <a:p>
            <a:pPr algn="l" lvl="0">
              <a:lnSpc>
                <a:spcPct val="1411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예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의료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영상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(X-ray, MRI, CT), 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자율주행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인식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경로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계획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주행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제어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), 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운전자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보조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시스템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차선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이탈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방지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0800" y="6070600"/>
            <a:ext cx="7416800" cy="294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65300" y="7251700"/>
            <a:ext cx="68326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사람의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음성을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인식하거나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인공지능이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음성을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생성하는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기술</a:t>
            </a:r>
          </a:p>
          <a:p>
            <a:pPr algn="l" lvl="0">
              <a:lnSpc>
                <a:spcPct val="1411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예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: AI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스피커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차량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음성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인식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(AI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비서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),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음성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명령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자동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자막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TTS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4900" y="6502400"/>
            <a:ext cx="3898900" cy="800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159000" y="6616700"/>
            <a:ext cx="2489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음성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인식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합성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7300" y="6616700"/>
            <a:ext cx="35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3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768600"/>
            <a:ext cx="7416800" cy="2959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600200" y="3873500"/>
            <a:ext cx="68199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인간의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언어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이해하고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생성하는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기술</a:t>
            </a:r>
          </a:p>
          <a:p>
            <a:pPr algn="l" lvl="0">
              <a:lnSpc>
                <a:spcPct val="1411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예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챗봇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고객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상담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지능형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튜터링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시스템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자동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채점</a:t>
            </a:r>
          </a:p>
          <a:p>
            <a:pPr algn="l" lvl="0">
              <a:lnSpc>
                <a:spcPct val="1411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3048000"/>
            <a:ext cx="3898900" cy="800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171700" y="3175000"/>
            <a:ext cx="2489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210 Gulim 050"/>
              </a:rPr>
              <a:t>자연어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210 Gulim 050"/>
              </a:rPr>
              <a:t>처리</a:t>
            </a:r>
            <a:r>
              <a:rPr lang="en-US" sz="2400" b="false" i="false" u="none" strike="noStrike">
                <a:solidFill>
                  <a:srgbClr val="000000"/>
                </a:solidFill>
                <a:latin typeface="210 Gulim 050"/>
              </a:rPr>
              <a:t> (NLP)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0000" y="3162300"/>
            <a:ext cx="35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1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64700" y="3111500"/>
            <a:ext cx="3898900" cy="800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731500" y="3225800"/>
            <a:ext cx="2489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컴퓨터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비전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04400" y="3213100"/>
            <a:ext cx="381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2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31400" y="6070600"/>
            <a:ext cx="7404100" cy="29464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67900" y="6502400"/>
            <a:ext cx="3898900" cy="800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934700" y="6616700"/>
            <a:ext cx="2489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추천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시스템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20300" y="6616700"/>
            <a:ext cx="381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0" y="7315200"/>
            <a:ext cx="70485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행동을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분석해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개인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맞춤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콘텐츠나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상품을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제안하는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기술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예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유튜브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·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넷플릭스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추천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쇼핑몰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개인화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추천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,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자산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운용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로보어드바이저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315200"/>
            <a:ext cx="14097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멀티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모달의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정의와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멀티모달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AI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모델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/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멀티모달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학습과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주요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모달리티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/ </a:t>
            </a:r>
          </a:p>
          <a:p>
            <a:pPr algn="ctr" lvl="0">
              <a:lnSpc>
                <a:spcPct val="1494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멀티모달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학습의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구성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요소와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주요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멀티모달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구조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/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멀티모달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학습법과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도전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과제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500" y="3530600"/>
            <a:ext cx="151003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멀티모달의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정의와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학습법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목차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3467100"/>
            <a:ext cx="7658100" cy="952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384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GPT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정의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2954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0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3467100"/>
            <a:ext cx="7658100" cy="95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4521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프롬프트의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정의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93091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107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5359400"/>
            <a:ext cx="7658100" cy="952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4384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프롬프팅의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종류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12954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0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5359400"/>
            <a:ext cx="7658100" cy="952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4521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프롬프팅의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기법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93091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107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" y="7518400"/>
            <a:ext cx="7658100" cy="952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24130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인공지능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활용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기술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7518400"/>
            <a:ext cx="7658100" cy="952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4267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멀티모달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정의와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학습법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5" id="35"/>
          <p:cNvSpPr txBox="true"/>
          <p:nvPr/>
        </p:nvSpPr>
        <p:spPr>
          <a:xfrm rot="0">
            <a:off x="92964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980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9" id="39"/>
          <p:cNvSpPr txBox="true"/>
          <p:nvPr/>
        </p:nvSpPr>
        <p:spPr>
          <a:xfrm rot="0">
            <a:off x="12827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43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멀티모달의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정의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74930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71628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073900" y="72517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5900" y="8216900"/>
            <a:ext cx="8572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AI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뿐만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교육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심리학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인지과학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다양한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분야에서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활용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86700" y="73279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활용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분야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 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3124200"/>
            <a:ext cx="9753600" cy="152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2794000"/>
            <a:ext cx="5346700" cy="800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213600" y="28829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35900" y="3657600"/>
            <a:ext cx="857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멀티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=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많은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가지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  /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=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방식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형태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감각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</a:p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특히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컴퓨터나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교육에서는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정보를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받아들이는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방식을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의미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86700" y="29591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의미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 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5308600"/>
            <a:ext cx="9753600" cy="152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4978400"/>
            <a:ext cx="5346700" cy="800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073900" y="50673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35900" y="5854700"/>
            <a:ext cx="85725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AI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단일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또는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)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정보만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처리했으나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멀티모달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AI(Multimodal AI)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유형의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함께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처리해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정교한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이해와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응답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생성이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가능해짐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86700" y="51435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기존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AI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와의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차이점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794000"/>
            <a:ext cx="5257800" cy="6248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43300" y="4000500"/>
            <a:ext cx="774700" cy="863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16100" y="5791200"/>
            <a:ext cx="4229100" cy="38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866900" y="6388100"/>
            <a:ext cx="4127500" cy="17272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멀티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(Multi) +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모달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(Modal) </a:t>
            </a:r>
          </a:p>
          <a:p>
            <a:pPr algn="ctr" lvl="0">
              <a:lnSpc>
                <a:spcPct val="1494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-&gt;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서로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유형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음성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영상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동시에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처리하고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통합하는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41500" y="5181600"/>
            <a:ext cx="4178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멀티모달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(Multimodal)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98700" y="2921000"/>
            <a:ext cx="327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92900" y="2540000"/>
            <a:ext cx="4914900" cy="368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97800" y="5308600"/>
            <a:ext cx="4749800" cy="388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47600" y="2540000"/>
            <a:ext cx="3937000" cy="246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484100" y="5753100"/>
            <a:ext cx="4813300" cy="1117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멀티모달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AI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모델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0">
            <a:off x="1435100" y="2501900"/>
            <a:ext cx="48387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210 Gulim 070"/>
              </a:rPr>
              <a:t>Google Gemini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0500" y="3975100"/>
            <a:ext cx="4724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695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영상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음성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모든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모달을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종합적으로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활용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3289300"/>
            <a:ext cx="5029200" cy="50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536700" y="5956300"/>
            <a:ext cx="4737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210 Gulim 070"/>
              </a:rPr>
              <a:t>OpenAI GPT-4V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4800" y="7391400"/>
            <a:ext cx="46228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695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이미지와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함께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분석해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설명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생성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6718300"/>
            <a:ext cx="49149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멀티모달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학습과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주요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모달리티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08800" y="2794000"/>
            <a:ext cx="4483100" cy="622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0" y="4013200"/>
            <a:ext cx="7747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77100" y="5842000"/>
            <a:ext cx="37465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6502400"/>
            <a:ext cx="37846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종류의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모달리티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형태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동시에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이용해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AI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모델을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학습시키는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방식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53300" y="5003800"/>
            <a:ext cx="3581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멀티모달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(Multiodal learning)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4300" y="2971800"/>
            <a:ext cx="284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6515100"/>
            <a:ext cx="5308600" cy="1587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347700" y="72390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로봇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IoT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기기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등에서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수집된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입력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환경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상태를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반영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47700" y="67818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센서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데이터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79300" y="69850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3848100"/>
            <a:ext cx="5308600" cy="1587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347700" y="45085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시간적으로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연속된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프레임의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집합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움직임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상황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변화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표현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47700" y="41148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비디오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9300" y="43180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5346700"/>
            <a:ext cx="5308600" cy="1587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409700" y="5969000"/>
            <a:ext cx="35433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픽셀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기반의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시각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공간적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구조와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색채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패턴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포함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algn="r" lvl="0">
              <a:lnSpc>
                <a:spcPct val="13695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  <a:p>
            <a:pPr algn="r" lvl="0">
              <a:lnSpc>
                <a:spcPct val="13695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7000" y="56134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이미지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07000" y="58166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3276600"/>
            <a:ext cx="5308600" cy="1587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409700" y="3949700"/>
            <a:ext cx="35433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자연어로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표현된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명시적인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지식으로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명령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설명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감정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등이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담겨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있음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algn="r" lvl="0">
              <a:lnSpc>
                <a:spcPct val="13695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  <a:p>
            <a:pPr algn="r" lvl="0">
              <a:lnSpc>
                <a:spcPct val="13695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7000" y="35433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텍스트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07000" y="3746500"/>
            <a:ext cx="9271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7429500"/>
            <a:ext cx="5308600" cy="1587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409700" y="8102600"/>
            <a:ext cx="35433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시간에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변화하는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음향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신호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음성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음악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환경음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포함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algn="r" lvl="0">
              <a:lnSpc>
                <a:spcPct val="13695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  <a:p>
            <a:pPr algn="r" lvl="0">
              <a:lnSpc>
                <a:spcPct val="13695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7000" y="76962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오디오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207000" y="78994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0" y="4470400"/>
            <a:ext cx="6362700" cy="125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765800" y="2501900"/>
            <a:ext cx="5041900" cy="679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89500" y="5092700"/>
            <a:ext cx="67056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89500" y="6743700"/>
            <a:ext cx="67056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멀티모달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학습의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요소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72200" y="3086100"/>
            <a:ext cx="9652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959600" y="3378200"/>
            <a:ext cx="3263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68000" y="2794000"/>
            <a:ext cx="6362700" cy="1257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972800" y="2959100"/>
            <a:ext cx="58039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서로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모달의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정보를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같은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의미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공간에서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표현하도록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정렬하는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것</a:t>
            </a:r>
          </a:p>
          <a:p>
            <a:pPr algn="l" lvl="0">
              <a:lnSpc>
                <a:spcPct val="13695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67400" y="2794000"/>
            <a:ext cx="4152900" cy="1244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197600" y="2971800"/>
            <a:ext cx="29591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공간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정렬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(Modality Alignment)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8100" y="4470400"/>
            <a:ext cx="2908300" cy="2908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714500" y="5892800"/>
            <a:ext cx="2095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멀티모달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학습법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67400" y="4457700"/>
            <a:ext cx="4152900" cy="1244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6184900" y="4673600"/>
            <a:ext cx="36830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표현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통합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(Modality Fusion)</a:t>
            </a:r>
          </a:p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67400" y="6134100"/>
            <a:ext cx="4152900" cy="12446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197600" y="6299200"/>
            <a:ext cx="27432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공동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학습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(Joint Learning)</a:t>
            </a:r>
          </a:p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67400" y="7797800"/>
            <a:ext cx="4152900" cy="1244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070600" y="8115300"/>
            <a:ext cx="49022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모달리티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보완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(Cross-Modality Interaction)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68000" y="6121400"/>
            <a:ext cx="6362700" cy="12573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0" y="7772400"/>
            <a:ext cx="6362700" cy="12573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972800" y="80391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모달의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정보를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사용해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모달의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의미를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보완하거나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예측하는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것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47900" y="4851400"/>
            <a:ext cx="1041400" cy="1041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0" y="4521200"/>
            <a:ext cx="6362700" cy="12573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972800" y="4724400"/>
            <a:ext cx="58039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모달리티의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특징을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하나의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표으로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통합</a:t>
            </a:r>
          </a:p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조기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/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중간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/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후기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융합으로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나눌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있음</a:t>
            </a:r>
          </a:p>
          <a:p>
            <a:pPr algn="l" lvl="1">
              <a:lnSpc>
                <a:spcPct val="13695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60100" y="6299200"/>
            <a:ext cx="58039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서로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모달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동시에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사용해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공통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목표를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최적화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방식</a:t>
            </a:r>
          </a:p>
          <a:p>
            <a:pPr algn="l" lvl="0">
              <a:lnSpc>
                <a:spcPct val="13695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주요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멀티모달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학습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86000" y="2413000"/>
            <a:ext cx="5753100" cy="684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37100" y="3733800"/>
            <a:ext cx="850900" cy="939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44800" y="5689600"/>
            <a:ext cx="46355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882900" y="6337300"/>
            <a:ext cx="4533900" cy="1905000"/>
          </a:xfrm>
          <a:prstGeom prst="rect">
            <a:avLst/>
          </a:prstGeom>
          <a:effectLst>
            <a:outerShdw dir="2700000" dist="19050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모든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모달의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표현을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하나의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통일된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벡터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공간에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매핑해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의미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30"/>
              </a:rPr>
              <a:t>통합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70200" y="4775200"/>
            <a:ext cx="45720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210 Gulim 070"/>
              </a:rPr>
              <a:t>공통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70"/>
              </a:rPr>
              <a:t>임베딩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70"/>
              </a:rPr>
              <a:t>공간</a:t>
            </a:r>
          </a:p>
          <a:p>
            <a:pPr algn="ctr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70"/>
              </a:rPr>
              <a:t>(Shared Embedding Space)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65500" y="2552700"/>
            <a:ext cx="35814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100">
                <a:solidFill>
                  <a:srgbClr val="000000"/>
                </a:solidFill>
                <a:latin typeface="210 Gulim 050"/>
              </a:rPr>
              <a:t>&lt;1&gt;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50500" y="2362200"/>
            <a:ext cx="5791200" cy="6896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14300" y="3695700"/>
            <a:ext cx="850900" cy="95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09300" y="5664200"/>
            <a:ext cx="4660900" cy="3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60100" y="6350000"/>
            <a:ext cx="4572000" cy="1854200"/>
          </a:xfrm>
          <a:prstGeom prst="rect">
            <a:avLst/>
          </a:prstGeom>
          <a:effectLst>
            <a:outerShdw dir="2700000" dist="18543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각각의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모달리티를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독립적으로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인코딩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후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Transformer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사용해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융합된</a:t>
            </a:r>
            <a:r>
              <a:rPr lang="en-US" sz="2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210 Gulim 030"/>
              </a:rPr>
              <a:t>예측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47400" y="4749800"/>
            <a:ext cx="46101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210 Gulim 070"/>
              </a:rPr>
              <a:t> </a:t>
            </a:r>
            <a:r>
              <a:rPr lang="ko-KR" sz="2800" b="false" i="false" u="none" strike="noStrike">
                <a:solidFill>
                  <a:srgbClr val="000000"/>
                </a:solidFill>
                <a:ea typeface="210 Gulim 070"/>
              </a:rPr>
              <a:t>표현</a:t>
            </a:r>
            <a:r>
              <a:rPr lang="en-US" sz="28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210 Gulim 070"/>
              </a:rPr>
              <a:t>융합</a:t>
            </a:r>
            <a:r>
              <a:rPr lang="en-US" sz="28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210 Gulim 070"/>
              </a:rPr>
              <a:t>기반</a:t>
            </a:r>
            <a:r>
              <a:rPr lang="en-US" sz="28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210 Gulim 070"/>
              </a:rPr>
              <a:t>구조</a:t>
            </a:r>
          </a:p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210 Gulim 070"/>
              </a:rPr>
              <a:t>(Representation Fusion)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42700" y="2501900"/>
            <a:ext cx="36068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100">
                <a:solidFill>
                  <a:srgbClr val="000000"/>
                </a:solidFill>
                <a:latin typeface="210 Gulim 050"/>
              </a:rPr>
              <a:t>&lt;2&gt;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43700" y="3517900"/>
            <a:ext cx="4800600" cy="480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96600" y="5842000"/>
            <a:ext cx="2794000" cy="8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02200" y="6959600"/>
            <a:ext cx="32893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78400" y="4318000"/>
            <a:ext cx="2413000" cy="8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13800" y="4978400"/>
            <a:ext cx="774700" cy="77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03200" y="4343400"/>
            <a:ext cx="4127500" cy="266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98600" y="2628900"/>
            <a:ext cx="4241800" cy="281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73200" y="5918200"/>
            <a:ext cx="4165600" cy="3048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182600" y="5588000"/>
            <a:ext cx="37338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모달을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Query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모달을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Key/Value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사용하여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모달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상호작용을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모델링</a:t>
            </a:r>
          </a:p>
          <a:p>
            <a:pPr algn="l" lvl="0">
              <a:lnSpc>
                <a:spcPct val="13695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예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: GPT-4o (OpenAI)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69900" y="4597400"/>
            <a:ext cx="3390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true" u="none" strike="noStrike">
                <a:solidFill>
                  <a:srgbClr val="000000"/>
                </a:solidFill>
                <a:ea typeface="210 Gulim 050"/>
              </a:rPr>
              <a:t>크로스</a:t>
            </a:r>
            <a:r>
              <a:rPr lang="en-US" sz="2000" b="false" i="tru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true" u="none" strike="noStrike">
                <a:solidFill>
                  <a:srgbClr val="000000"/>
                </a:solidFill>
                <a:ea typeface="210 Gulim 050"/>
              </a:rPr>
              <a:t>어텐션</a:t>
            </a:r>
            <a:r>
              <a:rPr lang="en-US" sz="2000" b="false" i="tru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true" u="none" strike="noStrike">
                <a:solidFill>
                  <a:srgbClr val="000000"/>
                </a:solidFill>
                <a:ea typeface="210 Gulim 050"/>
              </a:rPr>
              <a:t>기반</a:t>
            </a:r>
            <a:r>
              <a:rPr lang="en-US" sz="2000" b="false" i="tru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true" u="none" strike="noStrike">
                <a:solidFill>
                  <a:srgbClr val="000000"/>
                </a:solidFill>
                <a:ea typeface="210 Gulim 050"/>
              </a:rPr>
              <a:t>융합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true" u="none" strike="noStrike">
                <a:solidFill>
                  <a:srgbClr val="000000"/>
                </a:solidFill>
                <a:latin typeface="210 Gulim 050"/>
              </a:rPr>
              <a:t>(Cross- Attention Fusion)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4500" y="3784600"/>
            <a:ext cx="37084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모달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짝이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맞는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데이터는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가깝게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, </a:t>
            </a:r>
          </a:p>
          <a:p>
            <a:pPr algn="l" lvl="0">
              <a:lnSpc>
                <a:spcPct val="13695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아닌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멀게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학습</a:t>
            </a:r>
          </a:p>
          <a:p>
            <a:pPr algn="l" lvl="0">
              <a:lnSpc>
                <a:spcPct val="13695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  <a:p>
            <a:pPr algn="l" lvl="0">
              <a:lnSpc>
                <a:spcPct val="13695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예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: CLIP (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-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페어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4500" y="2870200"/>
            <a:ext cx="3390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true" u="none" strike="noStrike">
                <a:solidFill>
                  <a:srgbClr val="000000"/>
                </a:solidFill>
                <a:ea typeface="210 Gulim 050"/>
              </a:rPr>
              <a:t>대조</a:t>
            </a:r>
            <a:r>
              <a:rPr lang="en-US" sz="2000" b="false" i="tru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true" u="none" strike="noStrike">
                <a:solidFill>
                  <a:srgbClr val="000000"/>
                </a:solidFill>
                <a:ea typeface="210 Gulim 050"/>
              </a:rPr>
              <a:t>학습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true" u="none" strike="noStrike">
                <a:solidFill>
                  <a:srgbClr val="000000"/>
                </a:solidFill>
                <a:latin typeface="210 Gulim 050"/>
              </a:rPr>
              <a:t>(Contrastive Learning)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2600" y="7289800"/>
            <a:ext cx="36703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일부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데이터를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마스킹한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뒤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모달의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이용해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예측</a:t>
            </a:r>
          </a:p>
          <a:p>
            <a:pPr algn="l" lvl="0">
              <a:lnSpc>
                <a:spcPct val="13695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/>
            </a:r>
          </a:p>
          <a:p>
            <a:pPr algn="l" lvl="0">
              <a:lnSpc>
                <a:spcPct val="13695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예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: FLAVA (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-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멀티모달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BERT)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65300" y="6248400"/>
            <a:ext cx="3390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true" u="none" strike="noStrike">
                <a:solidFill>
                  <a:srgbClr val="000000"/>
                </a:solidFill>
                <a:ea typeface="210 Gulim 050"/>
              </a:rPr>
              <a:t>마스킹</a:t>
            </a:r>
            <a:r>
              <a:rPr lang="en-US" sz="2000" b="false" i="tru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true" u="none" strike="noStrike">
                <a:solidFill>
                  <a:srgbClr val="000000"/>
                </a:solidFill>
                <a:ea typeface="210 Gulim 050"/>
              </a:rPr>
              <a:t>학습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true" u="none" strike="noStrike">
                <a:solidFill>
                  <a:srgbClr val="000000"/>
                </a:solidFill>
                <a:latin typeface="210 Gulim 050"/>
              </a:rPr>
              <a:t>(Masked Modeling)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8100" y="990600"/>
            <a:ext cx="143383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멀티모달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학습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방식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6400" y="5575300"/>
            <a:ext cx="28702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700" b="false" i="false" u="none" strike="noStrike">
                <a:solidFill>
                  <a:srgbClr val="000000"/>
                </a:solidFill>
                <a:ea typeface="210 Gulim 070"/>
              </a:rPr>
              <a:t>학습방식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765800" y="2501900"/>
            <a:ext cx="5041900" cy="679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5092700"/>
            <a:ext cx="67056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6743700"/>
            <a:ext cx="67056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멀티모달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학습의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도전과제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72200" y="3086100"/>
            <a:ext cx="965200" cy="965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959600" y="3378200"/>
            <a:ext cx="3263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0" y="2794000"/>
            <a:ext cx="6362700" cy="1257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972800" y="2870200"/>
            <a:ext cx="58039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모달리티는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표현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구조나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밀도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시간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공간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차원이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달라서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동일한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의미라도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표현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방식이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매우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2794000"/>
            <a:ext cx="4152900" cy="1244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048500" y="32004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정렬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어려움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8100" y="4470400"/>
            <a:ext cx="2908300" cy="2908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841500" y="5842000"/>
            <a:ext cx="18288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멀티모달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학습의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도전과제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 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67400" y="4457700"/>
            <a:ext cx="4152900" cy="1244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048500" y="48641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모달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불균형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6134100"/>
            <a:ext cx="4152900" cy="12446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048500" y="65405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계산량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67400" y="7797800"/>
            <a:ext cx="4152900" cy="1244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048500" y="82042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의미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보존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0" y="4470400"/>
            <a:ext cx="6362700" cy="12573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972800" y="47498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특정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모달은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매우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풍부한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정보를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담고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있는데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모달은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그렇지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못한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경우가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발생할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0" y="6146800"/>
            <a:ext cx="6362700" cy="12573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972800" y="6223000"/>
            <a:ext cx="58039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모달마다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별도의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인코더가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필요하고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융합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구조도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복잡함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특히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크로스어텐션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구조는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메모리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연산량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0" y="7772400"/>
            <a:ext cx="6362700" cy="12573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972800" y="7848600"/>
            <a:ext cx="58039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멀티모달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모델이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모달리티의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정보를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얼마나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참조해서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결정을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내렸는지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파악하기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어려움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특히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attention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구조라도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기여도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분석은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모호한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경우가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많음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501900" y="5016500"/>
            <a:ext cx="736600" cy="736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184900" y="7975600"/>
            <a:ext cx="660400" cy="901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172200" y="6286500"/>
            <a:ext cx="660400" cy="901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172200" y="4622800"/>
            <a:ext cx="660400" cy="901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172200" y="2933700"/>
            <a:ext cx="6604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39800"/>
            <a:ext cx="8432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+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교육적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관점에서의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멀티모달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학습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활용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00" y="2705100"/>
            <a:ext cx="15836900" cy="622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*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교육용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게임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사용하기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예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: Prodigy Math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같은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게임은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애니메이션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+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소리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+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조작이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결합돼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→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학습에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집중하고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재미있게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익힐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있어요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!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 *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사례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기반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(CBL)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실제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또는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가상의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상황을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영상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대화로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분석하며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→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문제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해결력과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감각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자극을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함께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얻을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있어요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 *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신체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활동과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함께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배우기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(Embodied Learning)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예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알파벳을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손으로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따라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쓰거나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꽃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구조를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몸으로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표현하는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활동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→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기억력과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개념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이해가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향상돼요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!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7300" y="6946900"/>
            <a:ext cx="70866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5700" y="4724400"/>
            <a:ext cx="7086600" cy="838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5700" y="2489200"/>
            <a:ext cx="7086600" cy="838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71300" y="2387600"/>
            <a:ext cx="4178300" cy="2527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71300" y="5765800"/>
            <a:ext cx="4597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-2946400" y="914400"/>
            <a:ext cx="116713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참고자료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231900" y="2298700"/>
          <a:ext cx="15024100" cy="5664200"/>
        </p:xfrm>
        <a:graphic>
          <a:graphicData uri="http://schemas.openxmlformats.org/drawingml/2006/table">
            <a:tbl>
              <a:tblPr/>
              <a:tblGrid>
                <a:gridCol w="3759200"/>
                <a:gridCol w="3759200"/>
                <a:gridCol w="3759200"/>
                <a:gridCol w="3759200"/>
              </a:tblGrid>
              <a:tr h="1066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소주제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출처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2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GPT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의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정의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https://gptskorea.com/BLOG/?bmode=view&amp;idx=138589697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https://brunch.co.kr/@flatdesign/42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https://www.youtube.com/watch?v=zqSJG39HQoM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프롬프트의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정의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rowSpan="2"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https://learn.microsoft.com/en-us/azure/ai-foundry/openai/concepts/prompt-engineering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프롬프트의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종류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98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프롬프팅의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기법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COT - https://arxiv.org/abs/2201.11903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TOT - https://arxiv.org/abs/2305.10601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SOT - https://openreview.net/forum?id=mqVgBbNCm9&amp;utm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https://arxiv.org/html/2411.06729v1?utm_source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https://medium.com/data-science/machine-learning-interpretability-techniques-662c723454f3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-2946400" y="914400"/>
            <a:ext cx="116713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참고자료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17600" y="2209800"/>
          <a:ext cx="15024100" cy="7073900"/>
        </p:xfrm>
        <a:graphic>
          <a:graphicData uri="http://schemas.openxmlformats.org/drawingml/2006/table">
            <a:tbl>
              <a:tblPr/>
              <a:tblGrid>
                <a:gridCol w="3759200"/>
                <a:gridCol w="3759200"/>
                <a:gridCol w="3759200"/>
                <a:gridCol w="3759200"/>
              </a:tblGrid>
              <a:tr h="1066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소주제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출처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7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인공지능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활용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기술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자연어처리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컴퓨터비전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추천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시스템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- https://cloud.google.com/discover/ai-applications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음성인식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합성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- https://en.wikipedia.org/wiki/Products_and_applications_of_OpenAI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29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멀티모달의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정의와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학습법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멀티모달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정의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- https://www.mckinsey.com/featured-insights/mckinsey-explainers/what-is-multimodal-ai / https://www.ibm.com/think/topics/multimodal-ai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멀티모달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AI - https://galileo.ai/blog/multimodal-ai-guide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멀티모달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학습과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주요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모달리티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구성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요소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- https://arxiv.org/abs/1705.09406?utm 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 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멀티모달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주요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학습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구조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- https://medium.com/%40hexiangnan/connecting-text-with-vision-how-multimodal-models-align-modalities-in-the-embedding-space-1d97abbda472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https://arxiv.org/html/2411.17040v1?utm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멀티모달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학습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방식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- https://arxiv.org/abs/1705.09406?utm 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https://arxiv.org/pdf/2503.11101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https://arxiv.org/pdf/2206.06488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멀티모달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도전과제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- https://arxiv.org/abs/2209.03430?utm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교육적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관점에서의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멀티모달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학습법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- https://en.wikipedia.org/w/index.php?curid=78979539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https://elearningindustry.com/what-is-multimodal-learning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https://www.edutopia.org/visual-essay/the-power-of-multimodal-learning-in-5-charts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07300"/>
            <a:ext cx="14097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GPT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정의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/ GPT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버전별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특징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/ GPT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사용해야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이유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/ GPT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주요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GPT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의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정의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73600" y="8521700"/>
            <a:ext cx="8940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 2025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용문고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하계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봉사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 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ㅣ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  KOSS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2000" y="3860800"/>
            <a:ext cx="116713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25654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GPT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정의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7493000"/>
            <a:ext cx="98933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7162800"/>
            <a:ext cx="54229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073900" y="7251700"/>
            <a:ext cx="558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99400" y="7277100"/>
            <a:ext cx="3987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70"/>
              </a:rPr>
              <a:t>TRANSFORMER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26300" y="3390900"/>
            <a:ext cx="9753600" cy="152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23100" y="2794000"/>
            <a:ext cx="5346700" cy="800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213600" y="28829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66000" y="5676900"/>
            <a:ext cx="9753600" cy="129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23100" y="5143500"/>
            <a:ext cx="5346700" cy="800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086600" y="52832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94600" y="5994400"/>
            <a:ext cx="9486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대규모의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예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인터넷의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책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기사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웹사이트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사용해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미리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학습된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모델이라는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뜻입니다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이후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특정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작업에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맞게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학습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(fine-tuning)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86700" y="5270500"/>
            <a:ext cx="39243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70"/>
              </a:rPr>
              <a:t>PRE-TRAINED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8100" y="2794000"/>
            <a:ext cx="5257800" cy="6248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43300" y="4000500"/>
            <a:ext cx="774700" cy="863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16100" y="5791200"/>
            <a:ext cx="4229100" cy="38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866900" y="6845300"/>
            <a:ext cx="4127500" cy="8128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GPT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"Generative Pre-trained Transformer"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약자이다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41500" y="5181600"/>
            <a:ext cx="4178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GPT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정의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98700" y="2921000"/>
            <a:ext cx="327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86700" y="2870200"/>
            <a:ext cx="39243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70"/>
              </a:rPr>
              <a:t>GENERATIVE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42200" y="3759200"/>
            <a:ext cx="949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새로운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생성할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있다는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의미입니다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단순히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분류하거나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예측하는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게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질문에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답변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요약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번역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창작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다양한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만들어냅니다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29500" y="7988300"/>
            <a:ext cx="96012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2017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년에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Google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발표한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딥러닝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구조입니다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자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연어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처리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(NLP)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특히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강력한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성능을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보이며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 GPT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구조를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기반으로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만들어졌습니다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GPT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버전별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특징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08800" y="2794000"/>
            <a:ext cx="4483100" cy="622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0" y="4013200"/>
            <a:ext cx="7747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77100" y="5842000"/>
            <a:ext cx="3746500" cy="38100"/>
          </a:xfrm>
          <a:prstGeom prst="rect">
            <a:avLst/>
          </a:prstGeom>
        </p:spPr>
      </p:pic>
      <p:sp>
        <p:nvSpPr>
          <p:cNvPr name="TextBox 12" id="12">
            <a:hlinkClick r:id="rId10" tooltip="https://www.youtube.com/watch?v=zqSJG39HQoM"/>
          </p:cNvPr>
          <p:cNvSpPr txBox="true"/>
          <p:nvPr/>
        </p:nvSpPr>
        <p:spPr>
          <a:xfrm rot="0">
            <a:off x="7264400" y="6731000"/>
            <a:ext cx="37592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800" b="false" i="false" u="sng" strike="noStrike">
                <a:solidFill>
                  <a:srgbClr val="000000"/>
                </a:solidFill>
                <a:ea typeface="210 Gulim 030"/>
              </a:rPr>
              <a:t>관련영상</a:t>
            </a:r>
          </a:p>
          <a:p>
            <a:pPr algn="ctr" lvl="0">
              <a:lnSpc>
                <a:spcPct val="149400"/>
              </a:lnSpc>
            </a:pPr>
            <a:r>
              <a:rPr lang="en-US" sz="1800" b="false" i="false" u="sng" strike="noStrike">
                <a:solidFill>
                  <a:srgbClr val="000000"/>
                </a:solidFill>
                <a:latin typeface="210 Gulim 030"/>
              </a:rPr>
              <a:t>https://www.youtube.com/watch?v=zqSJG39HQoM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53300" y="5232400"/>
            <a:ext cx="3581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버전별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특징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4300" y="2971800"/>
            <a:ext cx="284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0" y="5346700"/>
            <a:ext cx="5308600" cy="1587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347700" y="60833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논리력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창의성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코드작성능력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크게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향상</a:t>
            </a:r>
          </a:p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다중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언어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입력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47700" y="56134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GPT-4(2023)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79300" y="58166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0" y="3276600"/>
            <a:ext cx="5308600" cy="1587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347700" y="40005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ChatGPT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도입된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초기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버전</a:t>
            </a:r>
          </a:p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대화의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자연스러움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향상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47700" y="35433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GPT-3.5(2022)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79300" y="37465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0" y="7429500"/>
            <a:ext cx="5308600" cy="1587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3347700" y="81661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음성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영상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입력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모두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처리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실시간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대화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감정표현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47700" y="76962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GPT-4o(2024)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79300" y="78994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5700" y="5346700"/>
            <a:ext cx="5308600" cy="1587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447800" y="60833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자연스러운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생성</a:t>
            </a:r>
          </a:p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공개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당시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악용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우려로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처음엔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제한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공개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47800" y="56134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GPT-2(2019)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07000" y="58166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5700" y="3276600"/>
            <a:ext cx="5308600" cy="15875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447800" y="40005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최초의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GPT</a:t>
            </a:r>
          </a:p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논문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중심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실험용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모델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47800" y="35433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GPT-1(2018)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207000" y="3746500"/>
            <a:ext cx="9271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5700" y="7429500"/>
            <a:ext cx="5308600" cy="15875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447800" y="81661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Few-shot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학습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능력</a:t>
            </a:r>
          </a:p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다양한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작업을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별도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fine-tuning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업이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수행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47800" y="76962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GPT-3(2020)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207000" y="78994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5778500"/>
            <a:ext cx="168148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359400" y="5778500"/>
            <a:ext cx="75692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77900"/>
            <a:ext cx="14554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GPT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주요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844800"/>
            <a:ext cx="2222500" cy="571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49400" y="2959100"/>
            <a:ext cx="1739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70"/>
              </a:rPr>
              <a:t>자연어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70"/>
              </a:rPr>
              <a:t>이해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8100" y="3797300"/>
            <a:ext cx="7289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인간이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쓰는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자연어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문장을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문맥에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이해함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질문에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대해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핵심파악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후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정확한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답변을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생성할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기능이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있음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예를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들어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긴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글을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요략하거나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언어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간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번역이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가능함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66300" y="2844800"/>
            <a:ext cx="2222500" cy="571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007600" y="2959100"/>
            <a:ext cx="1739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70"/>
              </a:rPr>
              <a:t>자연어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70"/>
              </a:rPr>
              <a:t>생성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66300" y="3797300"/>
            <a:ext cx="7289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기사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소설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에세이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둥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다양한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형식의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글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작성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채팅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또는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상담처럼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사람과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자연스러운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대화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문장을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재구성하거나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문법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교정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6654800"/>
            <a:ext cx="2222500" cy="571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549400" y="6769100"/>
            <a:ext cx="1739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70"/>
              </a:rPr>
              <a:t>코딩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70"/>
              </a:rPr>
              <a:t>지원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100" y="7594600"/>
            <a:ext cx="7289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Python, JavaScript, C++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다양한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언어로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코드를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생성함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작성된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코드의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동작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원리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설명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디버깅도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가능함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오류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찾기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및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수정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제안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66300" y="6654800"/>
            <a:ext cx="2222500" cy="571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007600" y="6769100"/>
            <a:ext cx="1739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70"/>
              </a:rPr>
              <a:t>콘텐츠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70"/>
              </a:rPr>
              <a:t>제작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66300" y="7594600"/>
            <a:ext cx="7289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이야기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시나리오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,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대사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작성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시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가사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창의적인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글쓰기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동영상도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제작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(ex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지브리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스타일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9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09100" y="5740400"/>
            <a:ext cx="11303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39700" y="3924300"/>
            <a:ext cx="2311400" cy="2806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우리가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GPT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를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사용해야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하는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이유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794000"/>
            <a:ext cx="7696200" cy="2971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854200" y="3886200"/>
            <a:ext cx="65659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인공지능으로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수많은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업무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처리와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일들이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처리되어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시대입니다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나라는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사람의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생산성을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높이지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못하면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언제든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대체될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무섭고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차가운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현실이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다가오고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것이죠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그렇기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때문에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 AI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이용하든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 ChatGPT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친해져서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나의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생산성과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활용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가치를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끌어올려야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합니다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9600" y="3251200"/>
            <a:ext cx="6578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하루가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다르게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발전하는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인공지능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6057900"/>
            <a:ext cx="7696200" cy="2971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54200" y="7327900"/>
            <a:ext cx="65659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GPT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확장성과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효율성으로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인해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의료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금융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교육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소매업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고객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서비스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산업에서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GPT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사용되고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알고리즘을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다루지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않더라도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GPT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미리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알고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대비하는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것이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중요하다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79600" y="6515100"/>
            <a:ext cx="6553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GPT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인한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산업의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변화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07700" y="2641600"/>
            <a:ext cx="6184900" cy="6388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306300" y="2806700"/>
            <a:ext cx="3162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 spc="100">
                <a:solidFill>
                  <a:srgbClr val="000000"/>
                </a:solidFill>
                <a:ea typeface="210 Gulim 050"/>
              </a:rPr>
              <a:t>결론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71500" y="3797300"/>
            <a:ext cx="1244600" cy="1244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42700" y="5791200"/>
            <a:ext cx="4902200" cy="38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468100" y="6388100"/>
            <a:ext cx="48387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9400"/>
              </a:lnSpc>
            </a:pPr>
            <a:r>
              <a:rPr lang="ko-KR" sz="2000" b="true" i="false" u="none" strike="noStrike">
                <a:solidFill>
                  <a:srgbClr val="FC5230"/>
                </a:solidFill>
                <a:ea typeface="210 Gulim 030"/>
              </a:rPr>
              <a:t>즉</a:t>
            </a:r>
            <a:r>
              <a:rPr lang="en-US" sz="2000" b="tru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true" i="false" u="none" strike="noStrike">
                <a:solidFill>
                  <a:srgbClr val="FC5230"/>
                </a:solidFill>
                <a:ea typeface="210 Gulim 030"/>
              </a:rPr>
              <a:t>인공지능을</a:t>
            </a:r>
            <a:r>
              <a:rPr lang="en-US" sz="2000" b="tru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true" i="false" u="none" strike="noStrike">
                <a:solidFill>
                  <a:srgbClr val="FC5230"/>
                </a:solidFill>
                <a:ea typeface="210 Gulim 030"/>
              </a:rPr>
              <a:t>우리의</a:t>
            </a:r>
            <a:r>
              <a:rPr lang="en-US" sz="2000" b="tru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true" i="false" u="none" strike="noStrike">
                <a:solidFill>
                  <a:srgbClr val="FC5230"/>
                </a:solidFill>
                <a:ea typeface="210 Gulim 030"/>
              </a:rPr>
              <a:t>일자리를</a:t>
            </a:r>
            <a:r>
              <a:rPr lang="en-US" sz="2000" b="tru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true" i="false" u="none" strike="noStrike">
                <a:solidFill>
                  <a:srgbClr val="FC5230"/>
                </a:solidFill>
                <a:ea typeface="210 Gulim 030"/>
              </a:rPr>
              <a:t>위협할</a:t>
            </a:r>
            <a:r>
              <a:rPr lang="en-US" sz="2000" b="tru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true" i="false" u="none" strike="noStrike">
                <a:solidFill>
                  <a:srgbClr val="FC5230"/>
                </a:solidFill>
                <a:ea typeface="210 Gulim 030"/>
              </a:rPr>
              <a:t>존재로만</a:t>
            </a:r>
            <a:r>
              <a:rPr lang="en-US" sz="2000" b="tru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true" i="false" u="none" strike="noStrike">
                <a:solidFill>
                  <a:srgbClr val="FC5230"/>
                </a:solidFill>
                <a:ea typeface="210 Gulim 030"/>
              </a:rPr>
              <a:t>바라보는</a:t>
            </a:r>
            <a:r>
              <a:rPr lang="en-US" sz="2000" b="tru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true" i="false" u="none" strike="noStrike">
                <a:solidFill>
                  <a:srgbClr val="FC5230"/>
                </a:solidFill>
                <a:ea typeface="210 Gulim 030"/>
              </a:rPr>
              <a:t>것이</a:t>
            </a:r>
            <a:r>
              <a:rPr lang="en-US" sz="2000" b="tru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true" i="false" u="none" strike="noStrike">
                <a:solidFill>
                  <a:srgbClr val="FC5230"/>
                </a:solidFill>
                <a:ea typeface="210 Gulim 030"/>
              </a:rPr>
              <a:t>아니라</a:t>
            </a:r>
            <a:r>
              <a:rPr lang="en-US" sz="2000" b="true" i="false" u="none" strike="noStrike">
                <a:solidFill>
                  <a:srgbClr val="FC5230"/>
                </a:solidFill>
                <a:latin typeface="210 Gulim 030"/>
              </a:rPr>
              <a:t>, </a:t>
            </a:r>
            <a:r>
              <a:rPr lang="ko-KR" sz="2000" b="false" i="false" u="none" strike="noStrike">
                <a:solidFill>
                  <a:srgbClr val="FC5230"/>
                </a:solidFill>
                <a:ea typeface="210 Gulim 030"/>
              </a:rPr>
              <a:t>우리의</a:t>
            </a:r>
            <a:r>
              <a:rPr lang="en-US" sz="2000" b="fals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FC5230"/>
                </a:solidFill>
                <a:ea typeface="210 Gulim 030"/>
              </a:rPr>
              <a:t>생산성을</a:t>
            </a:r>
            <a:r>
              <a:rPr lang="en-US" sz="2000" b="fals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FC5230"/>
                </a:solidFill>
                <a:ea typeface="210 Gulim 030"/>
              </a:rPr>
              <a:t>높이기</a:t>
            </a:r>
            <a:r>
              <a:rPr lang="en-US" sz="2000" b="fals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FC5230"/>
                </a:solidFill>
                <a:ea typeface="210 Gulim 030"/>
              </a:rPr>
              <a:t>위한</a:t>
            </a:r>
            <a:r>
              <a:rPr lang="en-US" sz="2000" b="fals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FC5230"/>
                </a:solidFill>
                <a:ea typeface="210 Gulim 030"/>
              </a:rPr>
              <a:t>도구로</a:t>
            </a:r>
            <a:r>
              <a:rPr lang="en-US" sz="2000" b="fals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FC5230"/>
                </a:solidFill>
                <a:ea typeface="210 Gulim 030"/>
              </a:rPr>
              <a:t>활용하고</a:t>
            </a:r>
            <a:r>
              <a:rPr lang="en-US" sz="2000" b="fals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FC5230"/>
                </a:solidFill>
                <a:ea typeface="210 Gulim 030"/>
              </a:rPr>
              <a:t>윤리적으로</a:t>
            </a:r>
            <a:r>
              <a:rPr lang="en-US" sz="2000" b="fals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FC5230"/>
                </a:solidFill>
                <a:ea typeface="210 Gulim 030"/>
              </a:rPr>
              <a:t>적절히</a:t>
            </a:r>
            <a:r>
              <a:rPr lang="en-US" sz="2000" b="fals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FC5230"/>
                </a:solidFill>
                <a:ea typeface="210 Gulim 030"/>
              </a:rPr>
              <a:t>인공지능을</a:t>
            </a:r>
            <a:r>
              <a:rPr lang="en-US" sz="2000" b="fals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FC5230"/>
                </a:solidFill>
                <a:ea typeface="210 Gulim 030"/>
              </a:rPr>
              <a:t>사용해야</a:t>
            </a:r>
            <a:r>
              <a:rPr lang="en-US" sz="2000" b="false" i="false" u="none" strike="noStrike">
                <a:solidFill>
                  <a:srgbClr val="FC523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FC5230"/>
                </a:solidFill>
                <a:ea typeface="210 Gulim 030"/>
              </a:rPr>
              <a:t>한다</a:t>
            </a:r>
            <a:r>
              <a:rPr lang="en-US" sz="2000" b="false" i="false" u="none" strike="noStrike">
                <a:solidFill>
                  <a:srgbClr val="FC5230"/>
                </a:solidFill>
                <a:latin typeface="210 Gulim 030"/>
              </a:rPr>
              <a:t>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07300"/>
            <a:ext cx="14097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프롬프트의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정의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/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프롬프트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30"/>
              </a:rPr>
              <a:t>엔지니어링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500" y="3530600"/>
            <a:ext cx="151003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프롬프트의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정의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프롬프트의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정의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74930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71628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073900" y="72517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5900" y="8026400"/>
            <a:ext cx="857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프롬프트는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시스템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메시지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(System message),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입력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(User input),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예시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(Examples- (few‑shot/zero‑shot)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등으로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구성된다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86700" y="73279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구성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요소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3124200"/>
            <a:ext cx="9753600" cy="1524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2794000"/>
            <a:ext cx="5346700" cy="800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213600" y="28829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32700" y="3530600"/>
            <a:ext cx="89916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모델에게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주는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입력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명령어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질문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지시문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 /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언어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모델이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이해하고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응답할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있도록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제공하는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입력이라고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통해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모델이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무엇을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해야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하는지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스타일로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답변할지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등이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결정된다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86700" y="29591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프롬프트란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?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5308600"/>
            <a:ext cx="9753600" cy="152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4978400"/>
            <a:ext cx="5346700" cy="800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073900" y="50673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70800" y="5740400"/>
            <a:ext cx="89154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단순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명령어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설계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이상으로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경험과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직관을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기반으로하는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창의적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과정이며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GPT‑3/3.5/4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모델은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프롬프트의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형식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구조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단어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선택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등에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매우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민감해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사소한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변화에도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출력이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크게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달라질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86700" y="51435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특징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794000"/>
            <a:ext cx="5257800" cy="6248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43300" y="4000500"/>
            <a:ext cx="774700" cy="863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16100" y="5791200"/>
            <a:ext cx="4229100" cy="38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866900" y="5930900"/>
            <a:ext cx="4127500" cy="2641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생성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AI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모델을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위한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프롬프트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(prompt)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설계하는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기술로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in‑context learning (zero‑shot / few‑shot)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활용하며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반복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(iteration)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통해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응답의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정확성과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관련성을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높이고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모델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성능을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최적화하는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과정이다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41500" y="5181600"/>
            <a:ext cx="4178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프롬프트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엔지니어링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98700" y="2921000"/>
            <a:ext cx="327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